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Arimo"/>
      <p:regular r:id="rId29"/>
      <p:bold r:id="rId30"/>
      <p:italic r:id="rId31"/>
      <p:boldItalic r:id="rId32"/>
    </p:embeddedFont>
    <p:embeddedFont>
      <p:font typeface="Arial Narr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68">
          <p15:clr>
            <a:srgbClr val="000000"/>
          </p15:clr>
        </p15:guide>
        <p15:guide id="2" pos="288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68" orient="horz"/>
        <p:guide pos="28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11" Type="http://schemas.openxmlformats.org/officeDocument/2006/relationships/slide" Target="slides/slide6.xml"/><Relationship Id="rId33" Type="http://schemas.openxmlformats.org/officeDocument/2006/relationships/font" Target="fonts/ArialNarrow-regular.fntdata"/><Relationship Id="rId10" Type="http://schemas.openxmlformats.org/officeDocument/2006/relationships/slide" Target="slides/slide5.xml"/><Relationship Id="rId32" Type="http://schemas.openxmlformats.org/officeDocument/2006/relationships/font" Target="fonts/Arimo-boldItalic.fntdata"/><Relationship Id="rId13" Type="http://schemas.openxmlformats.org/officeDocument/2006/relationships/slide" Target="slides/slide8.xml"/><Relationship Id="rId35" Type="http://schemas.openxmlformats.org/officeDocument/2006/relationships/font" Target="fonts/ArialNarrow-italic.fntdata"/><Relationship Id="rId12" Type="http://schemas.openxmlformats.org/officeDocument/2006/relationships/slide" Target="slides/slide7.xml"/><Relationship Id="rId34" Type="http://schemas.openxmlformats.org/officeDocument/2006/relationships/font" Target="fonts/ArialNarrow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rialNarrow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5" name="Google Shape;16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85800" y="2049462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2049462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 Narrow"/>
              <a:buChar char="—"/>
              <a:defRPr b="0" i="0" sz="2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12525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18.jpg"/><Relationship Id="rId6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/>
        </p:nvSpPr>
        <p:spPr>
          <a:xfrm>
            <a:off x="2424112" y="290512"/>
            <a:ext cx="43434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609600" y="9906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850900" y="20764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The Swift Education and Public Outreach Program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2063750" y="3711575"/>
            <a:ext cx="53387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lthazar"/>
              <a:buNone/>
            </a:pPr>
            <a:r>
              <a:rPr b="1" i="0" lang="en-US" sz="32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Lynn Cominsky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b="1" i="0" lang="en-US" sz="28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  Sonoma State University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3040062" y="5611812"/>
            <a:ext cx="36639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b="1" i="0" lang="en-US" sz="28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February 5, 2008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757237" y="1343025"/>
            <a:ext cx="7635875" cy="121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Elementary &amp; Secondary Education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561975" y="3041650"/>
            <a:ext cx="8013700" cy="283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Standards-aligned classroom materials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GEMS Guide: Invisible Universe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GRB Educator’s Guide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Newton’s Laws Poster Set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Swift Eyes Through Time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Educator Ambassadors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After-School Programs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362" y="3810000"/>
            <a:ext cx="2100262" cy="271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757237" y="1343025"/>
            <a:ext cx="7635875" cy="121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Classroom Materials for grades 7-12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33400" y="2693987"/>
            <a:ext cx="4022725" cy="308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Approved by NASA and in wide distribution:</a:t>
            </a:r>
            <a:endParaRPr/>
          </a:p>
          <a:p>
            <a:pPr indent="-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GEMS Guide</a:t>
            </a:r>
            <a:endParaRPr/>
          </a:p>
          <a:p>
            <a:pPr indent="-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GRB Educator’s Guide</a:t>
            </a:r>
            <a:endParaRPr/>
          </a:p>
          <a:p>
            <a:pPr indent="-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Newton’s Laws Poster Set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62" y="2990850"/>
            <a:ext cx="3868737" cy="2987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6" name="Google Shape;116;p15"/>
          <p:cNvSpPr txBox="1"/>
          <p:nvPr/>
        </p:nvSpPr>
        <p:spPr>
          <a:xfrm>
            <a:off x="3932237" y="6211887"/>
            <a:ext cx="52974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None/>
            </a:pPr>
            <a:r>
              <a:rPr b="0" i="1" lang="en-US" sz="24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GRB Guide Posters finally printed!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757237" y="1343025"/>
            <a:ext cx="7635875" cy="8112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Newton’s Laws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62" y="3449637"/>
            <a:ext cx="2079625" cy="282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5337" y="3449637"/>
            <a:ext cx="2065337" cy="282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3449637"/>
            <a:ext cx="2098675" cy="282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7500" y="3449637"/>
            <a:ext cx="2038350" cy="2828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7" name="Google Shape;127;p16"/>
          <p:cNvSpPr txBox="1"/>
          <p:nvPr/>
        </p:nvSpPr>
        <p:spPr>
          <a:xfrm>
            <a:off x="517525" y="2344737"/>
            <a:ext cx="8101012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Now available – limited number of sets without folds –  write to lynnc@universe.sonoma.edu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554037" y="2532062"/>
            <a:ext cx="5094287" cy="3765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Six 5-minute video segments on a DVD, each with activity – some from WITN?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Focus is process of Science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Earth, the Universe and Culture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Theories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Accidental Discoveries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Relationship Between Science and Technology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Looking Back in Time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Creativity in Science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Now in revision after NASA Product Review and available on-line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827087" y="1311275"/>
            <a:ext cx="7716837" cy="1190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Penn State E/PO: Swift Eyes through Time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962" y="2693987"/>
            <a:ext cx="2590800" cy="35131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6" name="Google Shape;136;p17"/>
          <p:cNvSpPr txBox="1"/>
          <p:nvPr/>
        </p:nvSpPr>
        <p:spPr>
          <a:xfrm>
            <a:off x="5732462" y="6270625"/>
            <a:ext cx="31067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http://www.wpsu.org/swift/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641350" y="2644775"/>
            <a:ext cx="781685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Swift supports 5 EAs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Rob Sparks (Arizona)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Rae McEntyre (Kentucky)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Bruce Hemp (Virginia)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Janet Moore (Illinois)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David Beier (Missouri)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Have reached over 7500 students and teachers through over 150 lectures, mini-courses and workshops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Next EA training: July 28 – Aug 1 at SSU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827087" y="1311275"/>
            <a:ext cx="7716837" cy="1190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Educator Ambassadors Program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6137" y="2701925"/>
            <a:ext cx="2752725" cy="200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7662862" y="2714625"/>
            <a:ext cx="12192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Janet Moore at CLC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641350" y="2644775"/>
            <a:ext cx="4595812" cy="352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Roseland University Prep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2/3 of seniors now admitted to 4-year college for F2008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&gt;90% Hispanic, low-income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After-school club since 2005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MESA Schools Program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Opened center at Cali Calmecac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MESA Engineering Program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 progress at SSU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27087" y="1311275"/>
            <a:ext cx="7716837" cy="1190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After-School Programs with Under-represented students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7662862" y="2714625"/>
            <a:ext cx="12192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Lynn and Aurore at Cali Calmecac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2075" y="2713037"/>
            <a:ext cx="2368550" cy="177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25097" t="0"/>
          <a:stretch/>
        </p:blipFill>
        <p:spPr>
          <a:xfrm>
            <a:off x="5172075" y="4537075"/>
            <a:ext cx="2122487" cy="212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489825" y="4737100"/>
            <a:ext cx="16541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RUP student working on college applications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827087" y="1311275"/>
            <a:ext cx="7716837" cy="1190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RUP Summer Experience at SSU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591425" y="2801937"/>
            <a:ext cx="1219200" cy="3444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Last summer’s group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Will do this again in June, 2008 for rising seniors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87" y="2554287"/>
            <a:ext cx="6508750" cy="4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1717675" y="1789112"/>
            <a:ext cx="59912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Higher Education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393700" y="2657475"/>
            <a:ext cx="5691187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Authentic research experiences with high-school and college students through the Global Telescope Network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23 partner institutions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New partnership with Dr. Kim Coble at Chicago State University to develop college curriculum and work with African-American students</a:t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19200" r="0" t="0"/>
          <a:stretch/>
        </p:blipFill>
        <p:spPr>
          <a:xfrm>
            <a:off x="5878512" y="3013075"/>
            <a:ext cx="2698750" cy="2505075"/>
          </a:xfrm>
          <a:prstGeom prst="rect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70" name="Google Shape;170;p21"/>
          <p:cNvSpPr txBox="1"/>
          <p:nvPr/>
        </p:nvSpPr>
        <p:spPr>
          <a:xfrm>
            <a:off x="5776912" y="5703887"/>
            <a:ext cx="3121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Times"/>
                <a:ea typeface="Times"/>
                <a:cs typeface="Times"/>
                <a:sym typeface="Times"/>
              </a:rPr>
              <a:t> http://gtn.sonoma.edu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685800" y="2339975"/>
            <a:ext cx="7772400" cy="407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Two scientific symposia at AAAS organized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2006: A Giant Flare from a Magnetar: Blitzing the Earth from Across the Galaxy 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Hurley, Palmer, Gaensler and Inan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2008: The World-Wide Hunt To Solve The Mystery Of Gamma-Ray Bursts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Gehrels, Wells, Chincarini and Piran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33 Press releases to date (launch and beyond)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2008: 1 so far (More on the way!)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2007: 9 including Rossi Prize release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2006: 9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2005: 11 including first light of UVOT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2004: 3 including launch and first light of BAT, XRT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Swift PR Overview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685800" y="2339975"/>
            <a:ext cx="7989887" cy="4262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January 9, 2008 - Swift and Gemini Probe Mysterious Distant Explosion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December 18, 2007 - 'Shot in the Dark' Star Explosion Stuns Astronomers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October 30, 2007 - Swift helps shatter Black Hole Record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September 12, 2007 - NASA Astronomers Find Bizarre Planet-Mass Object Orbiting Neutron Star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July 30, 2007 - Japanese and NASA Satellites Unveil New Type of Active Galaxy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June 26, 2007 - NASA's Swift Sees Double Supernova in Galaxy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May 22, 2007 - Gamma-ray Bursts Active Longer Than Thought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March 15, 2007 - Robotic Telescope Unravels Mystery of Cosmic Blasts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Press Releases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/>
        </p:nvSpPr>
        <p:spPr>
          <a:xfrm>
            <a:off x="342900" y="1411287"/>
            <a:ext cx="8197850" cy="1011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Senior Review E/PO Proposal Overview</a:t>
            </a: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5086350" y="2747962"/>
            <a:ext cx="3752850" cy="3565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Balthazar"/>
              <a:buChar char="•"/>
            </a:pPr>
            <a:r>
              <a:rPr b="1" i="0" lang="en-US" sz="2000" u="none">
                <a:solidFill>
                  <a:srgbClr val="0066CC"/>
                </a:solidFill>
                <a:latin typeface="Balthazar"/>
                <a:ea typeface="Balthazar"/>
                <a:cs typeface="Balthazar"/>
                <a:sym typeface="Balthazar"/>
              </a:rPr>
              <a:t>New NASA Education Framework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Informal education and public outreach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Elementary &amp; Secondary education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Higher Education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6CC"/>
              </a:buClr>
              <a:buSzPts val="2000"/>
              <a:buFont typeface="Balthazar"/>
              <a:buChar char="•"/>
            </a:pPr>
            <a:r>
              <a:rPr b="1" i="0" lang="en-US" sz="2000" u="none">
                <a:solidFill>
                  <a:srgbClr val="0066CC"/>
                </a:solidFill>
                <a:latin typeface="Balthazar"/>
                <a:ea typeface="Balthazar"/>
                <a:cs typeface="Balthazar"/>
                <a:sym typeface="Balthazar"/>
              </a:rPr>
              <a:t>Emphasis on workforce development for under-represented populations</a:t>
            </a: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25" y="3179762"/>
            <a:ext cx="4581525" cy="319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685800" y="2168525"/>
            <a:ext cx="7989887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March 8, 2007 - Gamma-Ray Birth Cries Suggest Massive Magnetic Engines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January 16, 2007 - Top High-Energy Astronomy Prize Awarded for Swift Discoveries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December 20, 2006 - NASA Satellite Discovers New Kind of Black Hole Explosion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November 21, 2006 - Twin Star Explosions Fascinate Astronomers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November 6, 2006 - Monster Stellar Flare Seen by NASA Scientists Dwarfs All Others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October 5, 2006 - NASA Performs Headcount of Local Black Holes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October 5, 2006 - Scientists Determine The Nature Of Black Hole Jets 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Press Releases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685800" y="2339975"/>
            <a:ext cx="7989887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October 4, 2006 - Mug Shots of Supernovas Reveal Two Key Findings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August 30, 2006 - Caught in the Act, Scientists Watch Supernova Explode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May 12, 2006 - X-rays Fly as Cracking Comet Streaks Across the Sky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February 24, 2006 - Scientists Detect New Kind of Cosmic Explosion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December 14, 2005 - Cosmic Explosion Could Be Black Hole Swallowing Neutron Star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October 5, 2005 - In A Flash Nasa Helps Solve 35-Year-Old Cosmic Mystery 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September 12, 2005 - Most Distant Explosion Detected, Smashes Previous Record 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Press Releases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685800" y="2339975"/>
            <a:ext cx="7989887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August 18, 2005 - NASA's Swift Satellite Finds Newborn Black Holes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May 11, 2005 - NASA Scientists Catch Unique Gamma-Ray Burst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April 5, 2005 - Swift Mission Nabs Its First Distance Measurement to Star Explosion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February 18, 2005 - NASA Observes One of Brightest Cosmic Explosions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February 15, 2005 - NASA's Newest Observatory Detects Record-Making Gamma Rays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February 01, 2005 - Swift Sees Pinwheel Galaxy, Satellite Fully Operational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January 21, 2005 - Swift Mission Images the Birth of a Black Hole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January 5, 2005 - NASA Swift Mission Turns on and Sees a Blast of Bursts 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Press Releases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5025"/>
            <a:ext cx="2744787" cy="20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687" y="4613275"/>
            <a:ext cx="21431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Recent Press Art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487" y="2149475"/>
            <a:ext cx="28575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3800" y="3027362"/>
            <a:ext cx="3411537" cy="2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887" y="5602287"/>
            <a:ext cx="42862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449262" y="4513262"/>
            <a:ext cx="191611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By Aurore Simonnet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/>
        </p:nvSpPr>
        <p:spPr>
          <a:xfrm>
            <a:off x="757237" y="1662112"/>
            <a:ext cx="7635875" cy="12922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Informal and Public Outreach</a:t>
            </a:r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08037" y="3375025"/>
            <a:ext cx="7300912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mo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Multi-media experiences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mo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Popular websites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mo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High-leverage activities conducted by the </a:t>
            </a:r>
            <a:r>
              <a:rPr b="0" i="1" lang="en-US" sz="28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Night Sky Network</a:t>
            </a:r>
            <a:r>
              <a:rPr b="0" i="0" lang="en-US" sz="28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of amateur astronomers</a:t>
            </a:r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75" y="5472112"/>
            <a:ext cx="7239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/>
        </p:nvSpPr>
        <p:spPr>
          <a:xfrm>
            <a:off x="757237" y="1662112"/>
            <a:ext cx="7635875" cy="696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Multi-Media Experiences</a:t>
            </a:r>
            <a:endParaRPr/>
          </a:p>
        </p:txBody>
      </p:sp>
      <p:sp>
        <p:nvSpPr>
          <p:cNvPr id="61" name="Google Shape;61;p8"/>
          <p:cNvSpPr txBox="1"/>
          <p:nvPr/>
        </p:nvSpPr>
        <p:spPr>
          <a:xfrm>
            <a:off x="649287" y="2503487"/>
            <a:ext cx="7300912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Black Holes: The Other Side of Infinity 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Features Swift launch and animation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 Also PBS NOVA show features Swift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http://www.pbs.org/wgbh/nova/blackhole</a:t>
            </a:r>
            <a:endParaRPr/>
          </a:p>
        </p:txBody>
      </p:sp>
      <p:pic>
        <p:nvPicPr>
          <p:cNvPr descr="Monster of the Milky Way: Does a supermassive black hole lurk at the center of our galaxy? Airs on PBS October 31, 2006"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12" y="4202112"/>
            <a:ext cx="72390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685800" y="2049462"/>
            <a:ext cx="8208962" cy="4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E/PO site:</a:t>
            </a:r>
            <a:r>
              <a:rPr b="0" i="0" lang="en-US" sz="2400" u="none" cap="none" strike="noStrik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http://swift.sonoma.edu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GRB SkyMap:</a:t>
            </a:r>
            <a:r>
              <a:rPr b="1" i="0" lang="en-US" sz="2400" u="none" cap="none" strike="noStrike">
                <a:solidFill>
                  <a:srgbClr val="0066CC"/>
                </a:solidFill>
                <a:latin typeface="Balthazar"/>
                <a:ea typeface="Balthazar"/>
                <a:cs typeface="Balthazar"/>
                <a:sym typeface="Balthazar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http://grb.sonoma.edu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All bursts since August 2004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MySpace: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http://myspace.com/swiftsatellite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Over 135 friends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Blog with current events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Facebook (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must be a member to view)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Swift Newsletter:</a:t>
            </a:r>
            <a:r>
              <a:rPr b="0" i="0" lang="en-US" sz="240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http://swift.sonoma.edu/resources/multimedia/newsletter/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Eighth issue now online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Science news, mission report, E/PO news and more!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mo"/>
              <a:buChar char="•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CaféPress: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http://cafepress.com/swiftsatellite</a:t>
            </a:r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812800" y="1382712"/>
            <a:ext cx="7716837" cy="6397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Swift Websites</a:t>
            </a:r>
            <a:endParaRPr/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5024437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337" y="24542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719137" y="2687637"/>
            <a:ext cx="3635375" cy="390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NSN: Over 200 clubs nation-wide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Joint project with Suzaku, GLAST and XMM-Newton, developed by Astronomical Society of the Pacific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757237" y="1662112"/>
            <a:ext cx="7635875" cy="696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Supernova! Toolkit</a:t>
            </a:r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700" y="2541587"/>
            <a:ext cx="4070350" cy="40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442912" y="2441575"/>
            <a:ext cx="2693987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Supernovae in the Lives of Stars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Life Cycles of Stars poster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Let’s Make a Supernova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Star Maps: Stars Likely to Go Supernova</a:t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757237" y="1662112"/>
            <a:ext cx="7635875" cy="696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Supernova! Activities</a:t>
            </a:r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2613025"/>
            <a:ext cx="5556250" cy="35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719137" y="2687637"/>
            <a:ext cx="3665537" cy="3916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Protecting the Earth from Cosmic Radiation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Nuclear Fusion, Cosmic Radiation and Supernovae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Protecting the Earth Activity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Air as a Shield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Gamma-ray Bursts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57237" y="1662112"/>
            <a:ext cx="7635875" cy="696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Supernova! Activities</a:t>
            </a:r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28724" r="19508" t="19560"/>
          <a:stretch/>
        </p:blipFill>
        <p:spPr>
          <a:xfrm>
            <a:off x="4768850" y="2470150"/>
            <a:ext cx="3584575" cy="4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719137" y="2687637"/>
            <a:ext cx="330200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Universe without Supernovae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Cosmic Connection to the Elements (GSFC)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Activity, Guide and Poster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57237" y="1662112"/>
            <a:ext cx="7635875" cy="696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Supernova! Activities</a:t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7201" l="0" r="0" t="5455"/>
          <a:stretch/>
        </p:blipFill>
        <p:spPr>
          <a:xfrm>
            <a:off x="4610100" y="2536825"/>
            <a:ext cx="3508375" cy="396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